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4"/>
  </p:sldMasterIdLst>
  <p:notesMasterIdLst>
    <p:notesMasterId r:id="rId7"/>
  </p:notesMasterIdLst>
  <p:handoutMasterIdLst>
    <p:handoutMasterId r:id="rId8"/>
  </p:handoutMasterIdLst>
  <p:sldIdLst>
    <p:sldId id="258" r:id="rId5"/>
    <p:sldId id="318" r:id="rId6"/>
  </p:sldIdLst>
  <p:sldSz cx="12192000" cy="6858000"/>
  <p:notesSz cx="697388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F056"/>
    <a:srgbClr val="4FD192"/>
    <a:srgbClr val="4FD15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ED7550-3B9C-4A67-9AB5-17D0721B108F}" v="53" dt="2022-07-10T03:51:08.277"/>
    <p1510:client id="{0E858D7C-3946-4FDE-9FE4-43AE795EFE8E}" v="3" dt="2022-07-29T13:34:15.202"/>
    <p1510:client id="{125D2244-12A4-4708-ABE9-234667C3A307}" v="110" dt="2022-06-29T18:16:03.482"/>
    <p1510:client id="{1BCA1AE4-5435-4D91-B7E0-8EF87222138E}" v="13" dt="2022-07-05T15:04:34.916"/>
    <p1510:client id="{2AAE7EC2-E4AD-4059-BB4E-43ED2D8D753C}" v="2" dt="2022-07-07T16:59:07.227"/>
    <p1510:client id="{3A98E15A-ED31-4800-8720-899A5930FE5D}" v="21" dt="2022-07-20T14:55:01.371"/>
    <p1510:client id="{48C865BA-2872-4B54-B58E-9E6BBE43140A}" v="53" dt="2022-07-05T15:06:48.769"/>
    <p1510:client id="{4F753EE1-6B99-4483-A10C-EB5FFC65D337}" v="281" dt="2022-07-07T16:38:49.479"/>
    <p1510:client id="{53D01EEC-994F-42EA-8C5B-F99C5BC9C8CF}" v="300" dt="2022-07-17T16:56:40.792"/>
    <p1510:client id="{65596D7F-52E5-4B34-BE1E-F3639759E65B}" v="58" dt="2022-07-26T14:04:53.989"/>
    <p1510:client id="{6D08C880-7C9A-4A38-9C4F-7C07F32AD3D1}" v="80" dt="2022-07-14T20:33:22.520"/>
    <p1510:client id="{797B65DD-2532-4F90-A064-9CE80F180AAE}" v="146" dt="2022-07-17T18:30:53.830"/>
    <p1510:client id="{798AC19F-B288-4C77-B06F-9FE54FC84CC2}" v="2" dt="2022-07-29T17:26:01.842"/>
    <p1510:client id="{7F02B72B-991D-4B37-8D4F-87478706500A}" v="63" dt="2022-07-17T18:21:15.999"/>
    <p1510:client id="{9B78896E-7468-45AB-8B5A-473EA85EA2FA}" v="237" dt="2022-07-20T14:51:02.661"/>
    <p1510:client id="{A26EA690-650E-4D65-8E3F-276D28A0DCAC}" v="119" dt="2022-07-17T16:45:10.916"/>
    <p1510:client id="{A7CE0AA9-24ED-4C56-8DFA-E2CDD5967E28}" v="58" dt="2022-07-24T21:32:55.150"/>
    <p1510:client id="{B250BFAA-6D44-4C82-8A31-DB7040B32253}" v="130" dt="2022-07-07T16:47:55.471"/>
    <p1510:client id="{BC7BC8D7-3BF6-4264-9046-8752F63F3E7B}" v="85" dt="2022-07-11T15:43:26.684"/>
    <p1510:client id="{BDD1FEA0-4E97-47B7-A16E-C0940897FC0A}" v="67" dt="2022-07-07T16:56:49.169"/>
    <p1510:client id="{BEEA259B-37F1-4C2F-86C4-43F4DAA182D7}" v="3" dt="2022-07-20T14:52:38.895"/>
    <p1510:client id="{C39572BA-A521-41F2-8E32-0CF3AA21D517}" v="1" dt="2022-07-12T19:32:38.935"/>
    <p1510:client id="{D717F643-F13C-4AFB-8D85-2CFD0E94B36E}" v="119" dt="2022-07-21T17:13:54.755"/>
    <p1510:client id="{E057CF89-D8FE-4CBD-BA0B-09224C95DAC4}" v="54" dt="2022-07-20T15:48:04.957"/>
    <p1510:client id="{E3C47232-1004-4550-8921-61C7AB739508}" v="7" dt="2022-07-26T13:30:38.525"/>
    <p1510:client id="{F62F471A-9B3A-4C42-A193-72E843D6426B}" v="34" dt="2022-07-25T20:39:30.4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7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6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9700" y="0"/>
            <a:ext cx="30226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7FB4F-15B5-4155-8D72-EAC37FAEAB57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226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9700" y="8772525"/>
            <a:ext cx="30226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69B55-AE89-47A3-A519-5AE2BD106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3408"/>
          </a:xfrm>
          <a:prstGeom prst="rect">
            <a:avLst/>
          </a:prstGeom>
        </p:spPr>
        <p:txBody>
          <a:bodyPr vert="horz" lIns="92604" tIns="46303" rIns="92604" bIns="4630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0256" y="0"/>
            <a:ext cx="3022018" cy="463408"/>
          </a:xfrm>
          <a:prstGeom prst="rect">
            <a:avLst/>
          </a:prstGeom>
        </p:spPr>
        <p:txBody>
          <a:bodyPr vert="horz" lIns="92604" tIns="46303" rIns="92604" bIns="46303" rtlCol="0"/>
          <a:lstStyle>
            <a:lvl1pPr algn="r">
              <a:defRPr sz="1200"/>
            </a:lvl1pPr>
          </a:lstStyle>
          <a:p>
            <a:fld id="{00BCBB79-EA6B-458D-B0DA-5145C9984B0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54113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04" tIns="46303" rIns="92604" bIns="4630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7389" y="4444862"/>
            <a:ext cx="5579110" cy="3636705"/>
          </a:xfrm>
          <a:prstGeom prst="rect">
            <a:avLst/>
          </a:prstGeom>
        </p:spPr>
        <p:txBody>
          <a:bodyPr vert="horz" lIns="92604" tIns="46303" rIns="92604" bIns="4630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0"/>
            <a:ext cx="3022018" cy="463407"/>
          </a:xfrm>
          <a:prstGeom prst="rect">
            <a:avLst/>
          </a:prstGeom>
        </p:spPr>
        <p:txBody>
          <a:bodyPr vert="horz" lIns="92604" tIns="46303" rIns="92604" bIns="4630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0256" y="8772670"/>
            <a:ext cx="3022018" cy="463407"/>
          </a:xfrm>
          <a:prstGeom prst="rect">
            <a:avLst/>
          </a:prstGeom>
        </p:spPr>
        <p:txBody>
          <a:bodyPr vert="horz" lIns="92604" tIns="46303" rIns="92604" bIns="46303" rtlCol="0" anchor="b"/>
          <a:lstStyle>
            <a:lvl1pPr algn="r">
              <a:defRPr sz="1200"/>
            </a:lvl1pPr>
          </a:lstStyle>
          <a:p>
            <a:fld id="{7C91AB37-169E-43F3-B82A-7D512D46A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4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4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9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22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0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2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6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4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1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98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C189D-3F02-4539-BF6D-8150EF3AAB00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9701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70156"/>
            <a:ext cx="12192000" cy="13381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58726" y="-24287"/>
            <a:ext cx="9374534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Tuesday, 02 August 2022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University Orientation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6" y="66330"/>
            <a:ext cx="746449" cy="8528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7693" y="56809"/>
            <a:ext cx="749873" cy="853514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965DD8-78DB-0EC0-2C77-1A67380981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930530"/>
              </p:ext>
            </p:extLst>
          </p:nvPr>
        </p:nvGraphicFramePr>
        <p:xfrm>
          <a:off x="534153" y="1442936"/>
          <a:ext cx="11301040" cy="5331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0953">
                  <a:extLst>
                    <a:ext uri="{9D8B030D-6E8A-4147-A177-3AD203B41FA5}">
                      <a16:colId xmlns:a16="http://schemas.microsoft.com/office/drawing/2014/main" val="1920359222"/>
                    </a:ext>
                  </a:extLst>
                </a:gridCol>
                <a:gridCol w="3189325">
                  <a:extLst>
                    <a:ext uri="{9D8B030D-6E8A-4147-A177-3AD203B41FA5}">
                      <a16:colId xmlns:a16="http://schemas.microsoft.com/office/drawing/2014/main" val="3429642311"/>
                    </a:ext>
                  </a:extLst>
                </a:gridCol>
                <a:gridCol w="3550381">
                  <a:extLst>
                    <a:ext uri="{9D8B030D-6E8A-4147-A177-3AD203B41FA5}">
                      <a16:colId xmlns:a16="http://schemas.microsoft.com/office/drawing/2014/main" val="1021036482"/>
                    </a:ext>
                  </a:extLst>
                </a:gridCol>
                <a:gridCol w="3550381">
                  <a:extLst>
                    <a:ext uri="{9D8B030D-6E8A-4147-A177-3AD203B41FA5}">
                      <a16:colId xmlns:a16="http://schemas.microsoft.com/office/drawing/2014/main" val="1434146913"/>
                    </a:ext>
                  </a:extLst>
                </a:gridCol>
              </a:tblGrid>
              <a:tr h="272627"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​</a:t>
                      </a:r>
                      <a:endParaRPr lang="en-US" dirty="0"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Mon, 01 Aug​</a:t>
                      </a:r>
                      <a:endParaRPr lang="en-US" dirty="0"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Tue, 02 Aug​</a:t>
                      </a:r>
                      <a:endParaRPr lang="en-US" dirty="0"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Wed, 03 Aug​</a:t>
                      </a:r>
                      <a:endParaRPr lang="en-US" dirty="0">
                        <a:effectLst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9280523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0730​</a:t>
                      </a:r>
                    </a:p>
                  </a:txBody>
                  <a:tcPr marL="9525" marR="9525" marT="9525" marB="9525" anchor="ctr"/>
                </a:tc>
                <a:tc rowSpan="19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+mn-lt"/>
                        </a:rPr>
                        <a:t>In-Processing and College Orientation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9525" marR="9525" marT="9525" marB="9525" anchor="ctr">
                    <a:solidFill>
                      <a:srgbClr val="59F05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endParaRPr lang="en-US" sz="1600" dirty="0">
                        <a:effectLst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​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9525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822919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0800​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​ Convocation (0800 - 0845)</a:t>
                      </a:r>
                    </a:p>
                  </a:txBody>
                  <a:tcPr marL="9525" marR="9525" marT="9525" marB="9525" anchor="ctr">
                    <a:solidFill>
                      <a:srgbClr val="ED7D3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999328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0830​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ase"/>
                      <a:endParaRPr lang="en-US" sz="1600" dirty="0">
                        <a:effectLst/>
                      </a:endParaRPr>
                    </a:p>
                  </a:txBody>
                  <a:tcPr marL="9525" marR="9525" marT="9525" marB="9525" anchor="ctr">
                    <a:solidFill>
                      <a:srgbClr val="ED7D3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600">
                        <a:effectLst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62668294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0900​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NDU Orientation (0900 – 1440)​  </a:t>
                      </a:r>
                      <a:endParaRPr lang="en-US" sz="1600" b="0" i="0" u="none" strike="noStrike" noProof="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dirty="0">
                          <a:effectLst/>
                        </a:rPr>
                        <a:t>Health &amp; Fitness Brief​</a:t>
                      </a:r>
                    </a:p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​</a:t>
                      </a:r>
                      <a:endParaRPr lang="en-US" dirty="0">
                        <a:effectLst/>
                      </a:endParaRPr>
                    </a:p>
                  </a:txBody>
                  <a:tcPr marL="9524" marR="9524" marT="9524" marB="9524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1741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0930​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64016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1000​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​</a:t>
                      </a:r>
                      <a:endParaRPr lang="en-US" dirty="0">
                        <a:effectLst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4100535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1030​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Health &amp; Fitness Open House​                (1045 – 1300)</a:t>
                      </a:r>
                    </a:p>
                    <a:p>
                      <a:pPr fontAlgn="base"/>
                      <a:r>
                        <a:rPr lang="en-US" dirty="0">
                          <a:effectLst/>
                        </a:rPr>
                        <a:t>       </a:t>
                      </a:r>
                      <a:endParaRPr lang="en-US" sz="1400" dirty="0">
                        <a:effectLst/>
                      </a:endParaRPr>
                    </a:p>
                  </a:txBody>
                  <a:tcPr marL="9525" marR="9525" marT="9525" marB="952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424541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1100​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 sz="1600">
                        <a:effectLst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fontAlgn="base"/>
                      <a:endParaRPr lang="en-US" sz="1400" dirty="0">
                        <a:effectLst/>
                      </a:endParaRPr>
                    </a:p>
                  </a:txBody>
                  <a:tcPr marL="9525" marR="9525" marT="9525" marB="952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948571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1130​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fontAlgn="base"/>
                      <a:endParaRPr lang="en-US" sz="1400" dirty="0">
                        <a:effectLst/>
                      </a:endParaRPr>
                    </a:p>
                  </a:txBody>
                  <a:tcPr marL="9525" marR="9525" marT="9525" marB="952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7154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1200​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b="0" i="0" u="none" strike="noStrike" noProof="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fontAlgn="base"/>
                      <a:endParaRPr lang="en-US" sz="1400" dirty="0">
                        <a:effectLst/>
                      </a:endParaRPr>
                    </a:p>
                  </a:txBody>
                  <a:tcPr marL="9525" marR="9525" marT="9525" marB="952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189621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1230​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fontAlgn="base"/>
                      <a:endParaRPr lang="en-US" sz="1400" dirty="0">
                        <a:effectLst/>
                      </a:endParaRPr>
                    </a:p>
                  </a:txBody>
                  <a:tcPr marL="9525" marR="9525" marT="9525" marB="952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029766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1300​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In-Processing and College Orientation </a:t>
                      </a:r>
                    </a:p>
                  </a:txBody>
                  <a:tcPr marL="9525" marR="9525" marT="9525" marB="9525" anchor="ctr">
                    <a:solidFill>
                      <a:srgbClr val="59F05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College Orientation​</a:t>
                      </a:r>
                    </a:p>
                  </a:txBody>
                  <a:tcPr marL="9525" marR="9525" marT="9525" marB="9525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273847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1330​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fontAlgn="base"/>
                      <a:endParaRPr lang="en-US" sz="1400" dirty="0">
                        <a:effectLst/>
                      </a:endParaRPr>
                    </a:p>
                  </a:txBody>
                  <a:tcPr marL="9525" marR="9525" marT="9525" marB="952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856344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1400​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In-Processing and College Orientation </a:t>
                      </a:r>
                    </a:p>
                    <a:p>
                      <a:pPr lvl="0" algn="ctr">
                        <a:buNone/>
                      </a:pPr>
                      <a:endParaRPr lang="en-US" sz="1600">
                        <a:effectLst/>
                      </a:endParaRPr>
                    </a:p>
                  </a:txBody>
                  <a:tcPr marL="9525" marR="9525" marT="9525" marB="9525" anchor="ctr">
                    <a:solidFill>
                      <a:srgbClr val="59F05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College Orientation​</a:t>
                      </a:r>
                    </a:p>
                  </a:txBody>
                  <a:tcPr marL="9525" marR="9525" marT="9525" marB="9525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978151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1430​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549814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1500​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643558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1530​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Concentration and NDU Scholars Program Breakouts​ (1440 – 1600)</a:t>
                      </a:r>
                    </a:p>
                  </a:txBody>
                  <a:tcPr marL="9525" marR="9525" marT="9525" marB="9525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269218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1330​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119487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dirty="0">
                          <a:effectLst/>
                        </a:rPr>
                        <a:t>1600</a:t>
                      </a: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353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37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9701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970156"/>
            <a:ext cx="12192000" cy="13381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58726" y="-24287"/>
            <a:ext cx="9374534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Tuesday, 02 August 2022</a:t>
            </a:r>
          </a:p>
          <a:p>
            <a:pPr algn="ctr"/>
            <a:r>
              <a:rPr lang="en-US" sz="3200">
                <a:solidFill>
                  <a:schemeClr val="bg1"/>
                </a:solidFill>
              </a:rPr>
              <a:t>University Orientation</a:t>
            </a:r>
            <a:endParaRPr lang="en-US" sz="3200">
              <a:solidFill>
                <a:schemeClr val="bg1"/>
              </a:solidFill>
              <a:cs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6" y="66330"/>
            <a:ext cx="746449" cy="8528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7693" y="56809"/>
            <a:ext cx="749873" cy="853514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77928"/>
              </p:ext>
            </p:extLst>
          </p:nvPr>
        </p:nvGraphicFramePr>
        <p:xfrm>
          <a:off x="777476" y="1687454"/>
          <a:ext cx="10483113" cy="4588645"/>
        </p:xfrm>
        <a:graphic>
          <a:graphicData uri="http://schemas.openxmlformats.org/drawingml/2006/table">
            <a:tbl>
              <a:tblPr firstRow="1" firstCol="1" bandRow="1"/>
              <a:tblGrid>
                <a:gridCol w="1347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3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2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Time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Event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POC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5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0900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COVID Mitigation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Times New Roman"/>
                        </a:rPr>
                        <a:t>Mr. Tony Spinosa, Health and Fitness Director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864"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0915</a:t>
                      </a:r>
                    </a:p>
                  </a:txBody>
                  <a:tcPr marL="61502" marR="61502" marT="8542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Welcome and University Overview</a:t>
                      </a:r>
                      <a:endParaRPr lang="en-US" sz="1300" b="0" i="0" u="none" strike="noStrike" kern="1200" noProof="0" dirty="0">
                        <a:effectLst/>
                      </a:endParaRPr>
                    </a:p>
                  </a:txBody>
                  <a:tcPr marL="61502" marR="61502" marT="8542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Dr. Bryon Greenwald, Deputy Provost</a:t>
                      </a:r>
                      <a:endParaRPr lang="en-US" sz="1300" b="0" i="0" u="none" strike="noStrike" kern="1200" noProof="0" dirty="0">
                        <a:effectLst/>
                      </a:endParaRPr>
                    </a:p>
                  </a:txBody>
                  <a:tcPr marL="61502" marR="61502" marT="8542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31407"/>
                  </a:ext>
                </a:extLst>
              </a:tr>
              <a:tr h="2488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0945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Chaplaincy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Rabbi COL Henry "Ari" Soussan, Chaplain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0955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 &amp; A / 15-Min. Break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------------------------------------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586834"/>
                  </a:ext>
                </a:extLst>
              </a:tr>
              <a:tr h="233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1010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NDU/JBM-HH Security</a:t>
                      </a:r>
                      <a:endParaRPr lang="en-US" b="0" i="0" u="none" strike="noStrike" baseline="0" noProof="0" dirty="0"/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Mr. Nicholas Kutchak</a:t>
                      </a: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, Director of Security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782"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1025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2" marR="61502" marT="8542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Privacy</a:t>
                      </a:r>
                      <a:r>
                        <a:rPr lang="en-US" sz="1300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 Awareness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2" marR="61502" marT="8542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Mr. Nicholas Kutchak</a:t>
                      </a:r>
                      <a:r>
                        <a:rPr lang="en-US" sz="13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Director </a:t>
                      </a:r>
                      <a:r>
                        <a:rPr lang="en-US" sz="13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Security</a:t>
                      </a:r>
                      <a:endParaRPr lang="en-US" dirty="0"/>
                    </a:p>
                  </a:txBody>
                  <a:tcPr marL="61502" marR="61502" marT="8542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275072"/>
                  </a:ext>
                </a:extLst>
              </a:tr>
              <a:tr h="2837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1035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Library and Writing Center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Dr. Mohan Ramaswamy, Dean, NDU Library and Learning Center</a:t>
                      </a:r>
                    </a:p>
                    <a:p>
                      <a:pPr marL="0" marR="0" lv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Dr. Trela Anderson, Writing and Communications Instructor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6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1050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Times New Roman"/>
                        </a:rPr>
                        <a:t>Travel and Passports</a:t>
                      </a:r>
                      <a:endParaRPr lang="en-US" dirty="0"/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Mr. Jordan Miles, Government Travel Card (GTC)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Ms. </a:t>
                      </a:r>
                      <a:r>
                        <a:rPr lang="en-US" sz="1300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LaKisha</a:t>
                      </a: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 White, Travel Analyst, RMD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1105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NDU Foundation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Mr. James Schmeling, President and CEO</a:t>
                      </a:r>
                      <a:endParaRPr lang="en-US" sz="1000" dirty="0">
                        <a:effectLst/>
                        <a:latin typeface="Times New Roman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1120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Information Technologies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Mr. Norman Bryant, Chief, ITD Services Division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1135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Lunch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------------------------------------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6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1245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None/>
                      </a:pPr>
                      <a:r>
                        <a:rPr lang="en-US" sz="1300" b="0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Sexual Harassment/Assault Response &amp; Prevention (SHARP) </a:t>
                      </a:r>
                      <a:endParaRPr lang="en-US" dirty="0"/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None/>
                      </a:pPr>
                      <a:r>
                        <a:rPr lang="en-US" sz="1300" b="0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CAPT Richard Knight, Chief of Staff, Academic Affairs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buNone/>
                      </a:pPr>
                      <a:r>
                        <a:rPr lang="en-US" sz="1300" b="0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MSG Amaka Anderson, Pentagon Sexual Assault Response Coordinator (SARC)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1415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Research and NDU Scholars Program </a:t>
                      </a:r>
                      <a:endParaRPr lang="en-US" dirty="0"/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None/>
                      </a:pPr>
                      <a:r>
                        <a:rPr lang="en-US" sz="13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Dr. Denise Natali, Director, Center for Strategic Research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3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1430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Electives and Concentrations 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CAPT Richard Knight,</a:t>
                      </a: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 Chief of Staff, Academic Affairs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3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1440 - 1600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Concentration/Scholars Program Breakout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Lincoln Hall Café, South Atrium and Marshall Hall Atrium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8916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91D447B0CFAB448ED374348A273D12" ma:contentTypeVersion="2" ma:contentTypeDescription="Create a new document." ma:contentTypeScope="" ma:versionID="67352b9a276cea2a06acde6d39353ac4">
  <xsd:schema xmlns:xsd="http://www.w3.org/2001/XMLSchema" xmlns:xs="http://www.w3.org/2001/XMLSchema" xmlns:p="http://schemas.microsoft.com/office/2006/metadata/properties" xmlns:ns2="69349114-321a-4cea-8365-0c011795658f" targetNamespace="http://schemas.microsoft.com/office/2006/metadata/properties" ma:root="true" ma:fieldsID="054cbd489ab649c7435dad6aa669aea0" ns2:_="">
    <xsd:import namespace="69349114-321a-4cea-8365-0c01179565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349114-321a-4cea-8365-0c01179565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E17665-39EA-4E93-8470-EF929AE2019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E9F03C5-D3A2-4131-B405-D89C6D56B7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F8E292-1A5E-4E6B-A6D3-09360635263A}">
  <ds:schemaRefs>
    <ds:schemaRef ds:uri="69349114-321a-4cea-8365-0c011795658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351</Words>
  <Application>Microsoft Office PowerPoint</Application>
  <PresentationFormat>Widescreen</PresentationFormat>
  <Paragraphs>89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1_Office Theme</vt:lpstr>
      <vt:lpstr>PowerPoint Presentation</vt:lpstr>
      <vt:lpstr>PowerPoint Presentation</vt:lpstr>
    </vt:vector>
  </TitlesOfParts>
  <Company>National Defense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Defense University</dc:title>
  <dc:creator>Russo, Timothy</dc:creator>
  <cp:lastModifiedBy>Russell, Jennifer  CIV US NDU</cp:lastModifiedBy>
  <cp:revision>71</cp:revision>
  <cp:lastPrinted>2019-07-26T15:14:46Z</cp:lastPrinted>
  <dcterms:created xsi:type="dcterms:W3CDTF">2016-07-19T13:20:04Z</dcterms:created>
  <dcterms:modified xsi:type="dcterms:W3CDTF">2022-08-01T14:54:47Z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0x0101001D91D447B0CFAB448ED374348A273D12</vt:lpwstr>
  </property>
</Properties>
</file>